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93" r:id="rId3"/>
    <p:sldId id="258" r:id="rId4"/>
    <p:sldId id="259" r:id="rId5"/>
    <p:sldId id="294" r:id="rId6"/>
    <p:sldId id="260" r:id="rId7"/>
    <p:sldId id="261" r:id="rId8"/>
    <p:sldId id="295" r:id="rId9"/>
    <p:sldId id="262" r:id="rId10"/>
    <p:sldId id="296" r:id="rId11"/>
    <p:sldId id="263" r:id="rId12"/>
    <p:sldId id="264" r:id="rId13"/>
    <p:sldId id="300" r:id="rId14"/>
    <p:sldId id="265" r:id="rId15"/>
    <p:sldId id="298" r:id="rId16"/>
    <p:sldId id="266" r:id="rId17"/>
    <p:sldId id="297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custDataLst>
    <p:tags r:id="rId23"/>
  </p:custDataLst>
  <p:defaultTextStyle>
    <a:defPPr>
      <a:defRPr lang="en-GB"/>
    </a:defPPr>
    <a:lvl1pPr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1pPr>
    <a:lvl2pPr marL="4572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2pPr>
    <a:lvl3pPr marL="9144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3pPr>
    <a:lvl4pPr marL="13716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4pPr>
    <a:lvl5pPr marL="1828800" algn="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dalus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99FFCC"/>
    <a:srgbClr val="FF9900"/>
    <a:srgbClr val="FF3300"/>
    <a:srgbClr val="66FF33"/>
    <a:srgbClr val="00FF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380" autoAdjust="0"/>
  </p:normalViewPr>
  <p:slideViewPr>
    <p:cSldViewPr>
      <p:cViewPr>
        <p:scale>
          <a:sx n="64" d="100"/>
          <a:sy n="64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0A05E-85B2-4946-946F-735CD21A210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6724-42FE-44C2-9081-6E1C0A088DA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75164-5D0A-4114-9B08-E861ED4CBAF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DFD42-A6F2-463C-83D8-CEA441B388F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FA94-D1CF-4C51-B991-1762886CEF79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48E71-F18E-4629-B72C-23E120D66CAA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35571-1E06-4DDE-BA5A-9C8BCF17A23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A30FA-5219-4A09-AC74-02B39CDFA2C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F1DAE-E520-4C11-B3CE-27120312F907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4E015-4537-474E-898B-7E528BE3DD65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BC0BD-5E4C-42C3-A366-2806C243C678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fld id="{FCB27B26-7342-48BD-A854-9CA7BBF89D46}" type="slidenum">
              <a:rPr lang="ar-SA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534400" cy="1143000"/>
          </a:xfrm>
        </p:spPr>
        <p:txBody>
          <a:bodyPr/>
          <a:lstStyle/>
          <a:p>
            <a:pPr algn="ctr" eaLnBrk="1" hangingPunct="1"/>
            <a:r>
              <a:rPr lang="fa-IR" sz="8000" b="1" smtClean="0">
                <a:cs typeface="B Nazanin" pitchFamily="2" charset="-78"/>
              </a:rPr>
              <a:t>بسم الله الرحمن الرحيم</a:t>
            </a:r>
            <a:endParaRPr lang="en-GB" sz="8000" b="1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6000" b="1" dirty="0" smtClean="0">
                <a:solidFill>
                  <a:schemeClr val="hlink"/>
                </a:solidFill>
                <a:cs typeface="B Nazanin" pitchFamily="2" charset="-78"/>
              </a:rPr>
              <a:t>امام علي(ع)</a:t>
            </a:r>
            <a:r>
              <a:rPr lang="fa-IR" sz="6000" b="1" dirty="0" smtClean="0">
                <a:solidFill>
                  <a:schemeClr val="hlink"/>
                </a:solidFill>
                <a:cs typeface="B Nazanin" pitchFamily="2" charset="-78"/>
              </a:rPr>
              <a:t>:</a:t>
            </a:r>
            <a:endParaRPr lang="en-GB" sz="6000" b="1" dirty="0" smtClean="0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</a:t>
            </a:r>
            <a:r>
              <a:rPr lang="ar-SA" sz="4000" dirty="0" smtClean="0">
                <a:solidFill>
                  <a:srgbClr val="FF3300"/>
                </a:solidFill>
                <a:cs typeface="B Nazanin" pitchFamily="2" charset="-78"/>
              </a:rPr>
              <a:t>پيوسته عقل و حماقت در ضمير نوجوان در ستيزند تا بحران بلوغ را پشت سر بگذارد و به سن هجده سالگي برسد؛ در آن هنگام با غلبه عقل يا حماقت به يكسو گرايش</a:t>
            </a:r>
            <a:r>
              <a:rPr lang="fa-IR" sz="4000" dirty="0" smtClean="0">
                <a:solidFill>
                  <a:srgbClr val="FF3300"/>
                </a:solidFill>
                <a:cs typeface="B Nazanin" pitchFamily="2" charset="-78"/>
              </a:rPr>
              <a:t> </a:t>
            </a:r>
            <a:r>
              <a:rPr lang="ar-SA" sz="4000" dirty="0" smtClean="0">
                <a:solidFill>
                  <a:srgbClr val="FF3300"/>
                </a:solidFill>
                <a:cs typeface="B Nazanin" pitchFamily="2" charset="-78"/>
              </a:rPr>
              <a:t>مي</a:t>
            </a:r>
            <a:r>
              <a:rPr lang="ar-SA" sz="4000" dirty="0" smtClean="0">
                <a:solidFill>
                  <a:srgbClr val="FF3300"/>
                </a:solidFill>
              </a:rPr>
              <a:t>‌</a:t>
            </a:r>
            <a:r>
              <a:rPr lang="ar-SA" sz="4000" dirty="0" smtClean="0">
                <a:solidFill>
                  <a:srgbClr val="FF3300"/>
                </a:solidFill>
                <a:cs typeface="B Nazanin" pitchFamily="2" charset="-78"/>
              </a:rPr>
              <a:t>يابد.</a:t>
            </a:r>
            <a:r>
              <a:rPr lang="ar-SA" sz="4000" dirty="0" smtClean="0">
                <a:cs typeface="B Nazanin" pitchFamily="2" charset="-78"/>
              </a:rPr>
              <a:t> </a:t>
            </a:r>
            <a:endParaRPr lang="fa-IR" sz="4000" dirty="0" smtClean="0"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                                    </a:t>
            </a:r>
            <a:r>
              <a:rPr lang="ar-SA" sz="2000" dirty="0" smtClean="0">
                <a:cs typeface="B Nazanin" pitchFamily="2" charset="-78"/>
              </a:rPr>
              <a:t>بحارالانوار، ج1، ص96.</a:t>
            </a:r>
            <a:endParaRPr lang="en-GB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/>
      <p:bldP spid="10957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ويژگي</a:t>
            </a:r>
            <a:r>
              <a:rPr lang="ar-SA" sz="4800" b="1" dirty="0" smtClean="0"/>
              <a:t>‌</a:t>
            </a:r>
            <a:r>
              <a:rPr lang="ar-SA" sz="4800" b="1" dirty="0" smtClean="0">
                <a:cs typeface="B Nazanin" pitchFamily="2" charset="-78"/>
              </a:rPr>
              <a:t>هاي روحي :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شتابزدگي در داوري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(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اظهار نظرهاي تخصصي با وجود كمي دانسته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ها</a:t>
            </a:r>
            <a:r>
              <a:rPr lang="fa-IR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)</a:t>
            </a:r>
            <a:endParaRPr lang="ar-SA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خوددوستي و پرستش خود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نپذيرفتن امر و نهي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تصميم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گيري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هاي سريع و عمل سريع به تصميمات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شدت گيري حس رقابت تا جايي كه شكست ها به كينه و دشمني مي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كشاند.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دادن ارزش فوق العاده به وسايل شخصي، ولي در حفظ آنها كوشا نيست.	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بسيار مقلد</a:t>
            </a:r>
            <a:endParaRPr lang="en-US" dirty="0" smtClean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097" y="457200"/>
            <a:ext cx="8824913" cy="617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 eaLnBrk="1" hangingPunct="1">
              <a:lnSpc>
                <a:spcPct val="80000"/>
              </a:lnSpc>
            </a:pP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دوستي هاي آتشين كه ادامه آن به دارا بودن علائق مشترك و تقويت پاسخ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هاي دوستانه بستگي دارد.</a:t>
            </a:r>
            <a:endParaRPr lang="fa-IR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سن خودشناسي و به خود آمدن، سن خواب و خيال و اوهام </a:t>
            </a:r>
            <a:endParaRPr lang="fa-IR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بدبيني به زندگي. احساسات منفي در آخر اين دوره پديد مي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آيد.</a:t>
            </a: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از همه چيز انتقاد مي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كند ولي تحمل انتقاد را ندارد.</a:t>
            </a: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به نظر گروه همسالان اهميت زيادي مي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دهد.</a:t>
            </a: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بي قرار و بي حوصله</a:t>
            </a: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نيمه كاره رها كردن برنامه هايي كه شروع كرده</a:t>
            </a:r>
            <a:endParaRPr lang="en-US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حادثه جوست و به دنبال آزمايش چيزهاي تازه است.</a:t>
            </a:r>
            <a:endParaRPr lang="en-GB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00400"/>
            <a:ext cx="84582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a-IR" sz="5400" b="1" dirty="0" smtClean="0">
                <a:solidFill>
                  <a:srgbClr val="FF3300"/>
                </a:solidFill>
                <a:latin typeface="Majsh" pitchFamily="2" charset="2"/>
                <a:cs typeface="B Nazanin" pitchFamily="2" charset="-78"/>
              </a:rPr>
              <a:t>ويژگی</a:t>
            </a:r>
            <a:r>
              <a:rPr lang="fa-IR" sz="5400" b="1" dirty="0" smtClean="0">
                <a:solidFill>
                  <a:srgbClr val="FF3300"/>
                </a:solidFill>
                <a:latin typeface="Majsh" pitchFamily="2" charset="2"/>
              </a:rPr>
              <a:t>‌</a:t>
            </a:r>
            <a:r>
              <a:rPr lang="fa-IR" sz="5400" b="1" dirty="0" smtClean="0">
                <a:solidFill>
                  <a:srgbClr val="FF3300"/>
                </a:solidFill>
                <a:latin typeface="Majsh" pitchFamily="2" charset="2"/>
                <a:cs typeface="B Nazanin" pitchFamily="2" charset="-78"/>
              </a:rPr>
              <a:t>های عاطفی </a:t>
            </a:r>
            <a:r>
              <a:rPr lang="fa-IR" sz="5400" b="1" dirty="0" smtClean="0">
                <a:solidFill>
                  <a:srgbClr val="00FFFF"/>
                </a:solidFill>
                <a:latin typeface="Majsh" pitchFamily="2" charset="2"/>
                <a:cs typeface="B Nazanin" pitchFamily="2" charset="-78"/>
              </a:rPr>
              <a:t>دختران</a:t>
            </a:r>
            <a:r>
              <a:rPr lang="fa-IR" sz="5400" b="1" dirty="0" smtClean="0">
                <a:solidFill>
                  <a:srgbClr val="FF3300"/>
                </a:solidFill>
                <a:latin typeface="Majsh" pitchFamily="2" charset="2"/>
                <a:cs typeface="B Nazanin" pitchFamily="2" charset="-78"/>
              </a:rPr>
              <a:t> نوجوان:</a:t>
            </a:r>
            <a:endParaRPr lang="en-GB" sz="5400" b="1" dirty="0" smtClean="0">
              <a:solidFill>
                <a:srgbClr val="FF3300"/>
              </a:solidFill>
              <a:latin typeface="Majsh" pitchFamily="2" charset="2"/>
              <a:cs typeface="B Nazanin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fa-IR" sz="5400" b="1" dirty="0" smtClean="0">
                <a:solidFill>
                  <a:srgbClr val="00FFFF"/>
                </a:solidFill>
                <a:cs typeface="B Nazanin" pitchFamily="2" charset="-78"/>
              </a:rPr>
              <a:t>محبت و عشق :</a:t>
            </a:r>
            <a:endParaRPr lang="en-GB" sz="5400" b="1" dirty="0" smtClean="0">
              <a:solidFill>
                <a:srgbClr val="00FFFF"/>
              </a:solidFill>
              <a:cs typeface="B Nazanin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64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1" algn="r" rtl="1" eaLnBrk="1" hangingPunct="1"/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دختران در این دوره خیلی زود اهل محبت می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شوند</a:t>
            </a:r>
          </a:p>
          <a:p>
            <a:pPr lvl="1" algn="r" rtl="1" eaLnBrk="1" hangingPunct="1"/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آنها بیش از آن که دوست بدارند می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خواهند دوست داشته شوند</a:t>
            </a:r>
          </a:p>
          <a:p>
            <a:pPr lvl="1" algn="r" rtl="1" eaLnBrk="1" hangingPunct="1"/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در عین حال دوستی آنها از صمیمیت و خلوص زیاد و از میل شدید به فداکاری و حقیقت برخوردار است .</a:t>
            </a:r>
          </a:p>
          <a:p>
            <a:pPr lvl="1" algn="r" rtl="1" eaLnBrk="1" hangingPunct="1"/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اما نباید فراموش کرد که به علت کمبود آگاهی و احساسات نیرومند و آتشین آنها باید مراقب باشید</a:t>
            </a:r>
          </a:p>
          <a:p>
            <a:pPr lvl="1" algn="r" rtl="1" eaLnBrk="1" hangingPunct="1"/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عشق در دختران برخلاف پسران خالص است . یعنی نوعی عشق لطیف و روحانی که ناشی از حس زیباشناسی و رقت عاطفی آنان است</a:t>
            </a:r>
            <a:endParaRPr lang="en-GB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fa-IR" sz="5400" b="1" dirty="0" smtClean="0">
                <a:solidFill>
                  <a:srgbClr val="00FFFF"/>
                </a:solidFill>
                <a:cs typeface="B Nazanin" pitchFamily="2" charset="-78"/>
              </a:rPr>
              <a:t>زیبائی و زیباپسندی:</a:t>
            </a:r>
            <a:endParaRPr lang="en-GB" sz="5400" b="1" dirty="0" smtClean="0">
              <a:solidFill>
                <a:srgbClr val="00FFFF"/>
              </a:solidFill>
              <a:cs typeface="B Nazanin" pitchFamily="2" charset="-7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زیبائی در آنها لذتی بوجود می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آورد و هر قدر زیبائی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ها با شرایط روانی آنان سازگارتر باشد شدت ادراک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شان بیشتر و در نتیجه لذت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شان بیشتر است. تا جائیکه در برخی از دختران به یک نوع بت پرستی برای بدن و هنر تبدیل می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شود. </a:t>
            </a:r>
          </a:p>
          <a:p>
            <a:pPr algn="r" rtl="1" eaLnBrk="1" hangingPunct="1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به همین علت توجه به زیبائی جسمانی، جواهرات و زینت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آلات که علامت خودپرستی است ، زیاد دیده می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‌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شود.</a:t>
            </a:r>
            <a:endParaRPr lang="en-GB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6000" b="1" dirty="0" smtClean="0">
                <a:solidFill>
                  <a:schemeClr val="hlink"/>
                </a:solidFill>
                <a:cs typeface="B Nazanin" pitchFamily="2" charset="-78"/>
              </a:rPr>
              <a:t>امام علي(ع)</a:t>
            </a:r>
            <a:r>
              <a:rPr lang="fa-IR" sz="6000" b="1" dirty="0" smtClean="0">
                <a:solidFill>
                  <a:schemeClr val="hlink"/>
                </a:solidFill>
                <a:cs typeface="B Nazanin" pitchFamily="2" charset="-78"/>
              </a:rPr>
              <a:t>:</a:t>
            </a:r>
            <a:endParaRPr lang="en-GB" sz="6000" b="1" dirty="0" smtClean="0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 </a:t>
            </a:r>
            <a:r>
              <a:rPr lang="ar-SA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قلب نوجوان مثل زمين مساعدي است كه هر بذري در آن بپاشند، همان را قبول خواهد كرد.</a:t>
            </a:r>
            <a:endParaRPr lang="fa-IR" sz="4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ar-SA" sz="4000" dirty="0" smtClean="0">
                <a:cs typeface="B Nazanin" pitchFamily="2" charset="-78"/>
              </a:rPr>
              <a:t> </a:t>
            </a:r>
            <a:endParaRPr lang="fa-IR" sz="4000" dirty="0" smtClean="0"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000" dirty="0" smtClean="0">
                <a:cs typeface="B Nazanin" pitchFamily="2" charset="-78"/>
              </a:rPr>
              <a:t>                                                                          </a:t>
            </a:r>
            <a:r>
              <a:rPr lang="ar-SA" sz="2000" dirty="0" smtClean="0">
                <a:cs typeface="B Nazanin" pitchFamily="2" charset="-78"/>
              </a:rPr>
              <a:t>نهج البلاغه، نامه 31</a:t>
            </a:r>
            <a:endParaRPr lang="en-GB" sz="2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6000" b="1" dirty="0" smtClean="0">
                <a:solidFill>
                  <a:schemeClr val="hlink"/>
                </a:solidFill>
                <a:cs typeface="B Nazanin" pitchFamily="2" charset="-78"/>
              </a:rPr>
              <a:t>امام علي(ع)،</a:t>
            </a:r>
            <a:endParaRPr lang="en-GB" sz="6000" b="1" dirty="0" smtClean="0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4000" dirty="0" smtClean="0">
                <a:cs typeface="B Nazanin" pitchFamily="2" charset="-78"/>
              </a:rPr>
              <a:t>  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كسي كه قبل از بلوغ با تمايلات نفساني مجاهده نكرده باشد، در بزرگي به مقام شايسته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اي نمي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رسد.</a:t>
            </a:r>
            <a:r>
              <a:rPr lang="ar-SA" sz="4000" dirty="0" smtClean="0">
                <a:cs typeface="B Nazanin" pitchFamily="2" charset="-78"/>
              </a:rPr>
              <a:t> </a:t>
            </a:r>
            <a:endParaRPr lang="fa-IR" sz="4000" dirty="0" smtClean="0"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fa-IR" sz="4000" dirty="0" smtClean="0">
              <a:cs typeface="B Nazanin" pitchFamily="2" charset="-78"/>
            </a:endParaRPr>
          </a:p>
          <a:p>
            <a:pPr rtl="1" eaLnBrk="1" hangingPunct="1">
              <a:buFont typeface="Wingdings" pitchFamily="2" charset="2"/>
              <a:buNone/>
            </a:pPr>
            <a:r>
              <a:rPr lang="ar-SA" sz="2000" dirty="0" smtClean="0">
                <a:cs typeface="B Nazanin" pitchFamily="2" charset="-78"/>
              </a:rPr>
              <a:t>غررالحكم، ص645</a:t>
            </a:r>
            <a:endParaRPr lang="en-GB" sz="20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/>
      <p:bldP spid="11059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6000" b="1" dirty="0" smtClean="0">
                <a:solidFill>
                  <a:schemeClr val="hlink"/>
                </a:solidFill>
                <a:cs typeface="B Nazanin" pitchFamily="2" charset="-78"/>
              </a:rPr>
              <a:t>امام كاظم(ع)</a:t>
            </a:r>
            <a:r>
              <a:rPr lang="fa-IR" sz="6000" b="1" dirty="0" smtClean="0">
                <a:solidFill>
                  <a:schemeClr val="hlink"/>
                </a:solidFill>
                <a:cs typeface="B Nazanin" pitchFamily="2" charset="-78"/>
              </a:rPr>
              <a:t>:</a:t>
            </a:r>
            <a:endParaRPr lang="en-GB" sz="6000" b="1" dirty="0" smtClean="0">
              <a:solidFill>
                <a:schemeClr val="hlink"/>
              </a:solidFill>
              <a:cs typeface="B Nazanin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    </a:t>
            </a: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بهتر آن است كه كودك قبل از بلوغ با </a:t>
            </a:r>
            <a:endParaRPr lang="en-US" sz="4400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سختي</a:t>
            </a: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ها و مشكلات مواجه شود تا </a:t>
            </a:r>
            <a:endParaRPr lang="en-US" sz="4400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44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درجواني و بزرگسالي بردبار باشد.</a:t>
            </a:r>
            <a:endParaRPr lang="fa-IR" sz="4400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44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وسايل الشيعه، ج15، ص198</a:t>
            </a:r>
            <a:endParaRPr lang="en-GB" sz="4400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اصول تربيت نوجوان</a:t>
            </a:r>
            <a:r>
              <a:rPr lang="fa-IR" sz="4800" b="1" dirty="0" smtClean="0">
                <a:cs typeface="B Nazanin" pitchFamily="2" charset="-78"/>
              </a:rPr>
              <a:t>: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مودت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محبت معتدل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قاطعيت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رفتار عادلانه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پرورش حس اعتماد به نفس</a:t>
            </a:r>
          </a:p>
          <a:p>
            <a:pPr algn="r" rtl="1" eaLnBrk="1" hangingPunct="1"/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توجه به تفاوت</a:t>
            </a: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هاي فردي</a:t>
            </a:r>
            <a:endParaRPr lang="en-GB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حساسيت و شرايط دوره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ارتباط مناسب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توجه به اختلاف دو نسل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استقلال طلبي نوجوان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احترام به آزادي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اعتدال در انتقاد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تكريم شخصيت</a:t>
            </a:r>
            <a:endParaRPr lang="en-GB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  <p:bldP spid="1843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6600" b="1" dirty="0" smtClean="0">
                <a:solidFill>
                  <a:schemeClr val="hlink"/>
                </a:solidFill>
                <a:cs typeface="B Nazanin" pitchFamily="2" charset="-78"/>
              </a:rPr>
              <a:t>امام صادق(ع)</a:t>
            </a:r>
            <a:r>
              <a:rPr lang="fa-IR" sz="6600" b="1" dirty="0" smtClean="0">
                <a:solidFill>
                  <a:schemeClr val="hlink"/>
                </a:solidFill>
                <a:cs typeface="B Nazanin" pitchFamily="2" charset="-78"/>
              </a:rPr>
              <a:t>:</a:t>
            </a:r>
            <a:r>
              <a:rPr lang="fa-IR" dirty="0" smtClean="0">
                <a:solidFill>
                  <a:schemeClr val="hlink"/>
                </a:solidFill>
                <a:cs typeface="B Nazanin" pitchFamily="2" charset="-78"/>
              </a:rPr>
              <a:t/>
            </a:r>
            <a:br>
              <a:rPr lang="fa-IR" dirty="0" smtClean="0">
                <a:solidFill>
                  <a:schemeClr val="hlink"/>
                </a:solidFill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ar-SA" sz="4800" b="1" dirty="0" smtClean="0">
                <a:cs typeface="B Nazanin" pitchFamily="2" charset="-78"/>
              </a:rPr>
              <a:t>نوجوانان را دريابيد زيرا زودتر از ديگران به كارهاي خير روي مي</a:t>
            </a:r>
            <a:r>
              <a:rPr lang="ar-SA" sz="4800" b="1" dirty="0" smtClean="0"/>
              <a:t>‌</a:t>
            </a:r>
            <a:r>
              <a:rPr lang="ar-SA" sz="4800" b="1" dirty="0" smtClean="0">
                <a:cs typeface="B Nazanin" pitchFamily="2" charset="-78"/>
              </a:rPr>
              <a:t>آورند. </a:t>
            </a:r>
            <a:r>
              <a:rPr lang="fa-IR" sz="4800" b="1" dirty="0" smtClean="0">
                <a:cs typeface="B Nazanin" pitchFamily="2" charset="-78"/>
              </a:rPr>
              <a:t/>
            </a:r>
            <a:br>
              <a:rPr lang="fa-IR" sz="4800" b="1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/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                                  </a:t>
            </a:r>
            <a:r>
              <a:rPr lang="ar-SA" sz="3200" dirty="0" smtClean="0">
                <a:solidFill>
                  <a:schemeClr val="tx1"/>
                </a:solidFill>
                <a:cs typeface="B Nazanin" pitchFamily="2" charset="-78"/>
              </a:rPr>
              <a:t>وافي، ج1، ص210</a:t>
            </a:r>
            <a:endParaRPr lang="en-GB" sz="32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برخورد خانواده با نوجوان</a:t>
            </a:r>
            <a:r>
              <a:rPr lang="fa-IR" sz="4800" b="1" dirty="0" smtClean="0">
                <a:cs typeface="B Nazanin" pitchFamily="2" charset="-78"/>
              </a:rPr>
              <a:t>: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64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نوجوان در جستجوي هويت خويش است.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احساسات او را جريحه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دار نكنيد.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ايجاد وابستگي نكنيد.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براي درك حقايق عجله نكنيد.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نياز او به تنها ماندن را بپذيريد.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احساساتي نشويد.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سخنراني نكنيد.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به او مارك نزنيد.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نوجوانان از حرف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هاي متناقض مي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رنجند.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تكيه گاه نوجوان باشيد.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گفتگوي ثمربخش</a:t>
            </a:r>
          </a:p>
          <a:p>
            <a:pPr lvl="2" algn="r" rtl="1" eaLnBrk="1" hangingPunct="1">
              <a:lnSpc>
                <a:spcPct val="80000"/>
              </a:lnSpc>
            </a:pPr>
            <a:r>
              <a:rPr lang="ar-SA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پاسخي بدون قضاوت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 </a:t>
            </a:r>
            <a:endParaRPr lang="en-GB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304800"/>
            <a:ext cx="5029200" cy="1143000"/>
          </a:xfrm>
          <a:scene3d>
            <a:camera prst="isometricOffAxis2Lef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تربيت ديني نوجوان</a:t>
            </a:r>
            <a:r>
              <a:rPr lang="fa-IR" sz="4800" b="1" dirty="0" smtClean="0">
                <a:cs typeface="B Nazanin" pitchFamily="2" charset="-78"/>
              </a:rPr>
              <a:t>: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181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نوجواني، دوره شكل گيري اعتقادات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دين به عنوان نظامي همه جانبه، فلسفه روشني براي زندگي ارائه 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كند.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احساس مذهبي، عميق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ترين احساس و گرايش فطري است كه با وجود زمينه به سرعت رشد 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كند.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دين نوجوان را از سردرگمي و بلاتكليفي فكري و عملي نجات 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دهد.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دين افق ديد نوجوان را از دنياي مادي فراتر برده و او را در برابر ناكامي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ها مقاوم 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سازد.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نياز به خدا و داشتن ارتباط قلبي با او كه نيازي فطري است، از كانال دين ارضا مي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‌</a:t>
            </a:r>
            <a:r>
              <a:rPr lang="ar-SA" sz="2800" dirty="0" smtClean="0">
                <a:ln w="50800"/>
                <a:solidFill>
                  <a:schemeClr val="bg1">
                    <a:shade val="50000"/>
                  </a:schemeClr>
                </a:solidFill>
                <a:cs typeface="B Nazanin" pitchFamily="2" charset="-78"/>
              </a:rPr>
              <a:t>شود و عدم ارضا ناآرامي را به دنبال دارد.</a:t>
            </a:r>
            <a:endParaRPr lang="en-GB" sz="2800" dirty="0" smtClean="0">
              <a:ln w="50800"/>
              <a:solidFill>
                <a:schemeClr val="bg1">
                  <a:shade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762000"/>
            <a:ext cx="4038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fa-IR" sz="5400" b="1" dirty="0" smtClean="0">
                <a:solidFill>
                  <a:schemeClr val="tx1"/>
                </a:solidFill>
                <a:cs typeface="B Nazanin" pitchFamily="2" charset="-78"/>
              </a:rPr>
              <a:t>نوجوانی ؟؟؟</a:t>
            </a:r>
            <a:endParaRPr lang="en-GB" sz="5400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fa-IR" dirty="0" smtClean="0">
                <a:solidFill>
                  <a:srgbClr val="FFFF99"/>
                </a:solidFill>
                <a:cs typeface="B Nazanin" pitchFamily="2" charset="-78"/>
              </a:rPr>
              <a:t>سنین نوجوانی</a:t>
            </a:r>
          </a:p>
          <a:p>
            <a:pPr lvl="1" algn="r" rtl="1" eaLnBrk="1" hangingPunct="1"/>
            <a:r>
              <a:rPr lang="fa-IR" dirty="0" smtClean="0">
                <a:solidFill>
                  <a:srgbClr val="00FFFF"/>
                </a:solidFill>
                <a:cs typeface="B Nazanin" pitchFamily="2" charset="-78"/>
              </a:rPr>
              <a:t>13 تا 18   /    12 تا 20 </a:t>
            </a:r>
          </a:p>
          <a:p>
            <a:pPr algn="r" rtl="1" eaLnBrk="1" hangingPunct="1"/>
            <a:r>
              <a:rPr lang="fa-IR" dirty="0" smtClean="0">
                <a:solidFill>
                  <a:srgbClr val="FFFF99"/>
                </a:solidFill>
                <a:cs typeface="B Nazanin" pitchFamily="2" charset="-78"/>
              </a:rPr>
              <a:t>مرحله</a:t>
            </a:r>
            <a:r>
              <a:rPr lang="fa-IR" dirty="0" smtClean="0">
                <a:solidFill>
                  <a:srgbClr val="FFFF99"/>
                </a:solidFill>
              </a:rPr>
              <a:t>‌</a:t>
            </a:r>
            <a:r>
              <a:rPr lang="fa-IR" dirty="0" smtClean="0">
                <a:solidFill>
                  <a:srgbClr val="FFFF99"/>
                </a:solidFill>
                <a:cs typeface="B Nazanin" pitchFamily="2" charset="-78"/>
              </a:rPr>
              <a:t>ای جدید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lvl="1" algn="r" rtl="1" eaLnBrk="1" hangingPunct="1"/>
            <a:r>
              <a:rPr lang="fa-IR" dirty="0" smtClean="0">
                <a:solidFill>
                  <a:srgbClr val="00FFFF"/>
                </a:solidFill>
                <a:cs typeface="B Nazanin" pitchFamily="2" charset="-78"/>
              </a:rPr>
              <a:t>تلاش برای رسیدن به بلوغ و کمال / شباهت با کودک تازه راه افتاده</a:t>
            </a:r>
          </a:p>
          <a:p>
            <a:pPr algn="r" rtl="1" eaLnBrk="1" hangingPunct="1"/>
            <a:r>
              <a:rPr lang="fa-IR" dirty="0" smtClean="0">
                <a:solidFill>
                  <a:srgbClr val="FFFF99"/>
                </a:solidFill>
                <a:cs typeface="B Nazanin" pitchFamily="2" charset="-78"/>
              </a:rPr>
              <a:t>دورانی مهم</a:t>
            </a:r>
          </a:p>
          <a:p>
            <a:pPr lvl="1" algn="r" rtl="1" eaLnBrk="1" hangingPunct="1"/>
            <a:r>
              <a:rPr lang="fa-IR" dirty="0" smtClean="0">
                <a:solidFill>
                  <a:srgbClr val="00FFFF"/>
                </a:solidFill>
                <a:cs typeface="B Nazanin" pitchFamily="2" charset="-78"/>
              </a:rPr>
              <a:t>زمینه</a:t>
            </a:r>
            <a:r>
              <a:rPr lang="fa-IR" dirty="0" smtClean="0">
                <a:solidFill>
                  <a:srgbClr val="00FFFF"/>
                </a:solidFill>
              </a:rPr>
              <a:t>‌</a:t>
            </a:r>
            <a:r>
              <a:rPr lang="fa-IR" dirty="0" smtClean="0">
                <a:solidFill>
                  <a:srgbClr val="00FFFF"/>
                </a:solidFill>
                <a:cs typeface="B Nazanin" pitchFamily="2" charset="-78"/>
              </a:rPr>
              <a:t>های لغزش، تعیین آینده، </a:t>
            </a:r>
          </a:p>
          <a:p>
            <a:pPr algn="r" rtl="1" eaLnBrk="1" hangingPunct="1"/>
            <a:r>
              <a:rPr lang="fa-IR" dirty="0" smtClean="0">
                <a:solidFill>
                  <a:srgbClr val="FFFF99"/>
                </a:solidFill>
                <a:cs typeface="B Nazanin" pitchFamily="2" charset="-78"/>
              </a:rPr>
              <a:t>دوره گذار از کودکی به بزرگسالی</a:t>
            </a:r>
            <a:endParaRPr lang="en-GB" dirty="0" smtClean="0">
              <a:solidFill>
                <a:srgbClr val="FFFF99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fa-IR" b="1" dirty="0" smtClean="0">
                <a:cs typeface="B Nazanin" pitchFamily="2" charset="-78"/>
              </a:rPr>
              <a:t>تغيير و تحولات دوره نوجوانی و بلوغ</a:t>
            </a:r>
            <a:endParaRPr lang="en-GB" b="1" dirty="0" smtClean="0">
              <a:cs typeface="B Nazanin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990600" lvl="1" indent="-533400" algn="r" rtl="1" eaLnBrk="1" hangingPunct="1"/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جسمي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marL="990600" lvl="1" indent="-533400" algn="r" rtl="1" eaLnBrk="1" hangingPunct="1"/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جنسي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marL="990600" lvl="1" indent="-533400" algn="r" rtl="1" eaLnBrk="1" hangingPunct="1"/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عاطفي</a:t>
            </a:r>
            <a:endParaRPr lang="en-US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marL="990600" lvl="1" indent="-533400" algn="r" rtl="1" eaLnBrk="1" hangingPunct="1"/>
            <a:r>
              <a:rPr lang="ar-SA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روحي-رواني</a:t>
            </a:r>
            <a:endParaRPr lang="en-GB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marL="1752600" lvl="3" indent="-381000" algn="r" rtl="1" eaLnBrk="1" hangingPunct="1"/>
            <a:r>
              <a:rPr lang="ar-SA" sz="2400" dirty="0" smtClean="0">
                <a:solidFill>
                  <a:schemeClr val="tx2"/>
                </a:solidFill>
                <a:cs typeface="B Nazanin" pitchFamily="2" charset="-78"/>
              </a:rPr>
              <a:t>رفتارهاي متناقض</a:t>
            </a:r>
          </a:p>
          <a:p>
            <a:pPr marL="1752600" lvl="3" indent="-381000" algn="r" rtl="1" eaLnBrk="1" hangingPunct="1"/>
            <a:r>
              <a:rPr lang="ar-SA" sz="2400" dirty="0" smtClean="0">
                <a:solidFill>
                  <a:schemeClr val="tx2"/>
                </a:solidFill>
                <a:cs typeface="B Nazanin" pitchFamily="2" charset="-78"/>
              </a:rPr>
              <a:t>خيالپردازي</a:t>
            </a:r>
          </a:p>
          <a:p>
            <a:pPr marL="1752600" lvl="3" indent="-381000" algn="r" rtl="1" eaLnBrk="1" hangingPunct="1"/>
            <a:r>
              <a:rPr lang="ar-SA" sz="2400" dirty="0" smtClean="0">
                <a:solidFill>
                  <a:schemeClr val="tx2"/>
                </a:solidFill>
                <a:cs typeface="B Nazanin" pitchFamily="2" charset="-78"/>
              </a:rPr>
              <a:t>توجه به جنس مخالف</a:t>
            </a:r>
          </a:p>
          <a:p>
            <a:pPr marL="1752600" lvl="3" indent="-381000" algn="r" rtl="1" eaLnBrk="1" hangingPunct="1"/>
            <a:r>
              <a:rPr lang="ar-SA" sz="2400" dirty="0" smtClean="0">
                <a:solidFill>
                  <a:schemeClr val="tx2"/>
                </a:solidFill>
                <a:cs typeface="B Nazanin" pitchFamily="2" charset="-78"/>
              </a:rPr>
              <a:t>وارونگي جنسي</a:t>
            </a:r>
            <a:endParaRPr lang="en-GB" sz="2400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جلوه</a:t>
            </a:r>
            <a:r>
              <a:rPr lang="ar-SA" sz="4800" b="1" dirty="0" smtClean="0"/>
              <a:t>‌</a:t>
            </a:r>
            <a:r>
              <a:rPr lang="ar-SA" sz="4800" b="1" dirty="0" smtClean="0">
                <a:cs typeface="B Nazanin" pitchFamily="2" charset="-78"/>
              </a:rPr>
              <a:t>هاي بلوغ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حركات هيجاني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ماجراجويي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مدگرايي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آرايش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پرخاشگري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لجبازي و مخالفت</a:t>
            </a:r>
          </a:p>
          <a:p>
            <a:pPr marL="609600" indent="-609600" algn="r" rtl="1" eaLnBrk="1" hangingPunct="1"/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سنت شكني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دوستي‌هاي افراطي و ناباب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معاشرت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 همسالان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ميهماني و جشن تولد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تمرد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افت تحصيلي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بي نظمي</a:t>
            </a:r>
          </a:p>
          <a:p>
            <a:pPr algn="r" rtl="1" eaLnBrk="1" hangingPunct="1">
              <a:defRPr/>
            </a:pPr>
            <a:r>
              <a:rPr lang="ar-SA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انزوا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6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6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649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build="p" animBg="1"/>
      <p:bldP spid="10650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fa-IR" sz="4800" b="1" dirty="0" smtClean="0">
                <a:cs typeface="B Nazanin" pitchFamily="2" charset="-78"/>
              </a:rPr>
              <a:t>نيازها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سازگاري با تغييرات بدني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رهايي از وابستگي و قيدهاي كودكانه </a:t>
            </a:r>
            <a:endParaRPr lang="fa-I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مهرورزي و مهرطلبي </a:t>
            </a:r>
            <a:endParaRPr lang="fa-I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جنس مخالف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ارتباط و انس با خداوند و راز و نياز با معبود يگانه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كسب استقلال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معاشرت و دوست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خودنمايي و مهم جلوه كردن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مقبوليت</a:t>
            </a:r>
            <a:endParaRPr lang="en-US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90000"/>
              </a:lnSpc>
            </a:pPr>
            <a:r>
              <a:rPr lang="ar-SA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نياز به ستايش</a:t>
            </a:r>
            <a:endParaRPr lang="en-GB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5400" b="1" smtClean="0">
                <a:cs typeface="B Nazanin" pitchFamily="2" charset="-78"/>
              </a:rPr>
              <a:t>رشد ذهني:</a:t>
            </a:r>
            <a:endParaRPr lang="en-GB" sz="5400" b="1" smtClean="0">
              <a:cs typeface="B Nazanin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رشد ادراك و تعقل</a:t>
            </a:r>
          </a:p>
          <a:p>
            <a:pPr algn="r" rtl="1" eaLnBrk="1" hangingPunct="1"/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به دنبال منطق براي شنيده</a:t>
            </a:r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ها</a:t>
            </a:r>
          </a:p>
          <a:p>
            <a:pPr algn="r" rtl="1" eaLnBrk="1" hangingPunct="1"/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آخرين دوره رشد هوش</a:t>
            </a:r>
          </a:p>
          <a:p>
            <a:pPr algn="r" rtl="1" eaLnBrk="1" hangingPunct="1"/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شناخت اطرافيان بيشتر مي شود</a:t>
            </a:r>
          </a:p>
          <a:p>
            <a:pPr algn="r" rtl="1" eaLnBrk="1" hangingPunct="1"/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شك مذهبي و گرايش</a:t>
            </a:r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‌</a:t>
            </a:r>
            <a:r>
              <a:rPr lang="ar-S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هاي شديد مذهبي</a:t>
            </a:r>
            <a:endParaRPr lang="en-GB" sz="3600" dirty="0" smtClean="0"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3276600" cy="76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/>
            <a:r>
              <a:rPr lang="ar-SA" sz="5400" b="1" dirty="0" smtClean="0">
                <a:cs typeface="B Nazanin" pitchFamily="2" charset="-78"/>
              </a:rPr>
              <a:t>رشد عاطفي:</a:t>
            </a:r>
            <a:endParaRPr lang="en-GB" sz="5400" b="1" dirty="0" smtClean="0">
              <a:cs typeface="B Nazanin" pitchFamily="2" charset="-78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ar-SA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عدم ثبات عاطفي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SA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ميل به دوست داشته شدن و دوست داشتن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SA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Nazanin" pitchFamily="2" charset="-78"/>
              </a:rPr>
              <a:t>رشد هيجان خشم</a:t>
            </a:r>
            <a:endParaRPr lang="fa-IR" sz="2800" dirty="0" smtClean="0"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ar-SA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B Nazanin" pitchFamily="2" charset="-78"/>
            </a:endParaRPr>
          </a:p>
          <a:p>
            <a:pPr algn="r" rtl="1" eaLnBrk="1" hangingPunct="1">
              <a:lnSpc>
                <a:spcPct val="80000"/>
              </a:lnSpc>
            </a:pPr>
            <a:r>
              <a:rPr lang="ar-SA" sz="2800" dirty="0" smtClean="0">
                <a:solidFill>
                  <a:srgbClr val="FFFF99"/>
                </a:solidFill>
                <a:cs typeface="B Nazanin" pitchFamily="2" charset="-78"/>
              </a:rPr>
              <a:t>مراحل رفتار پرخاشگرانه نوجوان: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مخالفت با  طرز فكر و سليقه بزرگسال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تمرد و سركشي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پاسخهاي كلامي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حركتي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تغيير قيافه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سرزنش خود</a:t>
            </a:r>
          </a:p>
          <a:p>
            <a:pPr lvl="4" algn="r" rtl="1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rgbClr val="00FFFF"/>
                </a:solidFill>
                <a:cs typeface="B Nazanin" pitchFamily="2" charset="-78"/>
              </a:rPr>
              <a:t>با خود حرف زدن</a:t>
            </a:r>
            <a:endParaRPr lang="en-GB" sz="2400" dirty="0" smtClean="0">
              <a:solidFill>
                <a:srgbClr val="00FFFF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10854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ar-SA" sz="4800" b="1" dirty="0" smtClean="0">
                <a:cs typeface="B Nazanin" pitchFamily="2" charset="-78"/>
              </a:rPr>
              <a:t>ترسهاي دوران نوجواني:</a:t>
            </a:r>
            <a:endParaRPr lang="en-GB" sz="4800" b="1" dirty="0" smtClean="0">
              <a:cs typeface="B Nazanin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از آينده</a:t>
            </a: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شكست</a:t>
            </a: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عدم موفقيت در امتحان</a:t>
            </a: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ترسهاي موهوم مثل جن</a:t>
            </a: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از مرگ</a:t>
            </a:r>
          </a:p>
          <a:p>
            <a:pPr algn="r" rtl="1" eaLnBrk="1" hangingPunct="1"/>
            <a:r>
              <a:rPr lang="fa-IR" dirty="0" smtClean="0">
                <a:solidFill>
                  <a:srgbClr val="66FF33"/>
                </a:solidFill>
                <a:cs typeface="B Nazanin" pitchFamily="2" charset="-78"/>
              </a:rPr>
              <a:t>ترس </a:t>
            </a:r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از مسخره شدن</a:t>
            </a:r>
          </a:p>
          <a:p>
            <a:pPr algn="r" rtl="1" eaLnBrk="1" hangingPunct="1"/>
            <a:r>
              <a:rPr lang="ar-SA" dirty="0" smtClean="0">
                <a:solidFill>
                  <a:srgbClr val="66FF33"/>
                </a:solidFill>
                <a:cs typeface="B Nazanin" pitchFamily="2" charset="-78"/>
              </a:rPr>
              <a:t>ترس جنسي</a:t>
            </a:r>
            <a:endParaRPr lang="en-GB" dirty="0" smtClean="0">
              <a:solidFill>
                <a:srgbClr val="66FF33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بسم الله الرحمن الرحيم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امام صادق(ع):&amp;#x0D;&amp;#x0A;&amp;#x0D;&amp;#x0A;نوجوانان را دريابيد زيرا زودتر از ديگران به كارهاي خير روي مي‌آورند. &amp;#x0D;&amp;#x0A;&amp;#x0D;&amp;#x0A;                             &quot;/&gt;&lt;property id=&quot;20307&quot; value=&quot;293&quot;/&gt;&lt;/object&gt;&lt;object type=&quot;3&quot; unique_id=&quot;10006&quot;&gt;&lt;property id=&quot;20148&quot; value=&quot;5&quot;/&gt;&lt;property id=&quot;20300&quot; value=&quot;Slide 3 - &amp;quot;نوجوانی ؟؟؟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تغيير و تحولات دوره نوجوانی و بلوغ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جلوه‌هاي بلوغ&amp;quot;&quot;/&gt;&lt;property id=&quot;20307&quot; value=&quot;294&quot;/&gt;&lt;/object&gt;&lt;object type=&quot;3&quot; unique_id=&quot;10009&quot;&gt;&lt;property id=&quot;20148&quot; value=&quot;5&quot;/&gt;&lt;property id=&quot;20300&quot; value=&quot;Slide 6 - &amp;quot;نيازها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رشد ذهني: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رشد عاطفي:&amp;quot;&quot;/&gt;&lt;property id=&quot;20307&quot; value=&quot;295&quot;/&gt;&lt;/object&gt;&lt;object type=&quot;3&quot; unique_id=&quot;10012&quot;&gt;&lt;property id=&quot;20148&quot; value=&quot;5&quot;/&gt;&lt;property id=&quot;20300&quot; value=&quot;Slide 9 - &amp;quot;ترسهاي دوران نوجواني: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امام علي(ع):&amp;quot;&quot;/&gt;&lt;property id=&quot;20307&quot; value=&quot;296&quot;/&gt;&lt;/object&gt;&lt;object type=&quot;3&quot; unique_id=&quot;10014&quot;&gt;&lt;property id=&quot;20148&quot; value=&quot;5&quot;/&gt;&lt;property id=&quot;20300&quot; value=&quot;Slide 11 - &amp;quot;ويژگي‌هاي روحي :&amp;quot;&quot;/&gt;&lt;property id=&quot;20307&quot; value=&quot;263&quot;/&gt;&lt;/object&gt;&lt;object type=&quot;3&quot; unique_id=&quot;10015&quot;&gt;&lt;property id=&quot;20148&quot; value=&quot;5&quot;/&gt;&lt;property id=&quot;20300&quot; value=&quot;Slide 12&quot;/&gt;&lt;property id=&quot;20307&quot; value=&quot;264&quot;/&gt;&lt;/object&gt;&lt;object type=&quot;3&quot; unique_id=&quot;10016&quot;&gt;&lt;property id=&quot;20148&quot; value=&quot;5&quot;/&gt;&lt;property id=&quot;20300&quot; value=&quot;Slide 13 - &amp;quot;ويژگی‌های عاطفی دختران نوجوان:&amp;quot;&quot;/&gt;&lt;property id=&quot;20307&quot; value=&quot;300&quot;/&gt;&lt;/object&gt;&lt;object type=&quot;3&quot; unique_id=&quot;10017&quot;&gt;&lt;property id=&quot;20148&quot; value=&quot;5&quot;/&gt;&lt;property id=&quot;20300&quot; value=&quot;Slide 14 - &amp;quot;محبت و عشق :&amp;quot;&quot;/&gt;&lt;property id=&quot;20307&quot; value=&quot;265&quot;/&gt;&lt;/object&gt;&lt;object type=&quot;3&quot; unique_id=&quot;10018&quot;&gt;&lt;property id=&quot;20148&quot; value=&quot;5&quot;/&gt;&lt;property id=&quot;20300&quot; value=&quot;Slide 15 - &amp;quot;زیبائی و زیباپسندی:&amp;quot;&quot;/&gt;&lt;property id=&quot;20307&quot; value=&quot;298&quot;/&gt;&lt;/object&gt;&lt;object type=&quot;3&quot; unique_id=&quot;10019&quot;&gt;&lt;property id=&quot;20148&quot; value=&quot;5&quot;/&gt;&lt;property id=&quot;20300&quot; value=&quot;Slide 16 - &amp;quot;امام علي(ع):&amp;quot;&quot;/&gt;&lt;property id=&quot;20307&quot; value=&quot;266&quot;/&gt;&lt;/object&gt;&lt;object type=&quot;3&quot; unique_id=&quot;10020&quot;&gt;&lt;property id=&quot;20148&quot; value=&quot;5&quot;/&gt;&lt;property id=&quot;20300&quot; value=&quot;Slide 17 - &amp;quot;امام علي(ع)،&amp;quot;&quot;/&gt;&lt;property id=&quot;20307&quot; value=&quot;297&quot;/&gt;&lt;/object&gt;&lt;object type=&quot;3&quot; unique_id=&quot;10021&quot;&gt;&lt;property id=&quot;20148&quot; value=&quot;5&quot;/&gt;&lt;property id=&quot;20300&quot; value=&quot;Slide 18 - &amp;quot;امام كاظم(ع):&amp;quot;&quot;/&gt;&lt;property id=&quot;20307&quot; value=&quot;267&quot;/&gt;&lt;/object&gt;&lt;object type=&quot;3&quot; unique_id=&quot;10022&quot;&gt;&lt;property id=&quot;20148&quot; value=&quot;5&quot;/&gt;&lt;property id=&quot;20300&quot; value=&quot;Slide 19 - &amp;quot;اصول تربيت نوجوان:&amp;quot;&quot;/&gt;&lt;property id=&quot;20307&quot; value=&quot;268&quot;/&gt;&lt;/object&gt;&lt;object type=&quot;3&quot; unique_id=&quot;10023&quot;&gt;&lt;property id=&quot;20148&quot; value=&quot;5&quot;/&gt;&lt;property id=&quot;20300&quot; value=&quot;Slide 20 - &amp;quot;برخورد خانواده با نوجوان:&amp;quot;&quot;/&gt;&lt;property id=&quot;20307&quot; value=&quot;269&quot;/&gt;&lt;/object&gt;&lt;object type=&quot;3&quot; unique_id=&quot;10024&quot;&gt;&lt;property id=&quot;20148&quot; value=&quot;5&quot;/&gt;&lt;property id=&quot;20300&quot; value=&quot;Slide 21 - &amp;quot;تربيت ديني نوجوان: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ject Overview">
  <a:themeElements>
    <a:clrScheme name="Project Overview 6">
      <a:dk1>
        <a:srgbClr val="000000"/>
      </a:dk1>
      <a:lt1>
        <a:srgbClr val="FF33CC"/>
      </a:lt1>
      <a:dk2>
        <a:srgbClr val="0066CC"/>
      </a:dk2>
      <a:lt2>
        <a:srgbClr val="FFFF00"/>
      </a:lt2>
      <a:accent1>
        <a:srgbClr val="F10F1F"/>
      </a:accent1>
      <a:accent2>
        <a:srgbClr val="FFFF00"/>
      </a:accent2>
      <a:accent3>
        <a:srgbClr val="AAB8E2"/>
      </a:accent3>
      <a:accent4>
        <a:srgbClr val="DA2AAE"/>
      </a:accent4>
      <a:accent5>
        <a:srgbClr val="F7AAAB"/>
      </a:accent5>
      <a:accent6>
        <a:srgbClr val="E7E700"/>
      </a:accent6>
      <a:hlink>
        <a:srgbClr val="00EA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dalus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dalus" pitchFamily="2" charset="-78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4">
        <a:dk1>
          <a:srgbClr val="FFFF00"/>
        </a:dk1>
        <a:lt1>
          <a:srgbClr val="FFFFFF"/>
        </a:lt1>
        <a:dk2>
          <a:srgbClr val="008E00"/>
        </a:dk2>
        <a:lt2>
          <a:srgbClr val="F79FB4"/>
        </a:lt2>
        <a:accent1>
          <a:srgbClr val="FF0000"/>
        </a:accent1>
        <a:accent2>
          <a:srgbClr val="0066FF"/>
        </a:accent2>
        <a:accent3>
          <a:srgbClr val="AAC6AA"/>
        </a:accent3>
        <a:accent4>
          <a:srgbClr val="DADADA"/>
        </a:accent4>
        <a:accent5>
          <a:srgbClr val="FFAAAA"/>
        </a:accent5>
        <a:accent6>
          <a:srgbClr val="005CE7"/>
        </a:accent6>
        <a:hlink>
          <a:srgbClr val="FFFF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5">
        <a:dk1>
          <a:srgbClr val="000000"/>
        </a:dk1>
        <a:lt1>
          <a:srgbClr val="FF33CC"/>
        </a:lt1>
        <a:dk2>
          <a:srgbClr val="0066CC"/>
        </a:dk2>
        <a:lt2>
          <a:srgbClr val="FFFF00"/>
        </a:lt2>
        <a:accent1>
          <a:srgbClr val="FF0000"/>
        </a:accent1>
        <a:accent2>
          <a:srgbClr val="FF0000"/>
        </a:accent2>
        <a:accent3>
          <a:srgbClr val="AAB8E2"/>
        </a:accent3>
        <a:accent4>
          <a:srgbClr val="DA2AAE"/>
        </a:accent4>
        <a:accent5>
          <a:srgbClr val="FFAAAA"/>
        </a:accent5>
        <a:accent6>
          <a:srgbClr val="E70000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6">
        <a:dk1>
          <a:srgbClr val="000000"/>
        </a:dk1>
        <a:lt1>
          <a:srgbClr val="FF33CC"/>
        </a:lt1>
        <a:dk2>
          <a:srgbClr val="0066CC"/>
        </a:dk2>
        <a:lt2>
          <a:srgbClr val="FFFF00"/>
        </a:lt2>
        <a:accent1>
          <a:srgbClr val="F10F1F"/>
        </a:accent1>
        <a:accent2>
          <a:srgbClr val="FFFF00"/>
        </a:accent2>
        <a:accent3>
          <a:srgbClr val="AAB8E2"/>
        </a:accent3>
        <a:accent4>
          <a:srgbClr val="DA2AAE"/>
        </a:accent4>
        <a:accent5>
          <a:srgbClr val="F7AAAB"/>
        </a:accent5>
        <a:accent6>
          <a:srgbClr val="E7E700"/>
        </a:accent6>
        <a:hlink>
          <a:srgbClr val="00EA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491</TotalTime>
  <Words>881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Project Overview</vt:lpstr>
      <vt:lpstr>بسم الله الرحمن الرحيم</vt:lpstr>
      <vt:lpstr>امام صادق(ع):  نوجوانان را دريابيد زيرا زودتر از ديگران به كارهاي خير روي مي‌آورند.                                     وافي، ج1، ص210</vt:lpstr>
      <vt:lpstr>نوجوانی ؟؟؟</vt:lpstr>
      <vt:lpstr>تغيير و تحولات دوره نوجوانی و بلوغ</vt:lpstr>
      <vt:lpstr>جلوه‌هاي بلوغ</vt:lpstr>
      <vt:lpstr>نيازها</vt:lpstr>
      <vt:lpstr>رشد ذهني:</vt:lpstr>
      <vt:lpstr>رشد عاطفي:</vt:lpstr>
      <vt:lpstr>ترسهاي دوران نوجواني:</vt:lpstr>
      <vt:lpstr>امام علي(ع):</vt:lpstr>
      <vt:lpstr>ويژگي‌هاي روحي :</vt:lpstr>
      <vt:lpstr>Slide 12</vt:lpstr>
      <vt:lpstr>ويژگی‌های عاطفی دختران نوجوان:</vt:lpstr>
      <vt:lpstr>محبت و عشق :</vt:lpstr>
      <vt:lpstr>زیبائی و زیباپسندی:</vt:lpstr>
      <vt:lpstr>امام علي(ع):</vt:lpstr>
      <vt:lpstr>امام علي(ع)،</vt:lpstr>
      <vt:lpstr>امام كاظم(ع):</vt:lpstr>
      <vt:lpstr>اصول تربيت نوجوان:</vt:lpstr>
      <vt:lpstr>برخورد خانواده با نوجوان:</vt:lpstr>
      <vt:lpstr>تربيت ديني نوجوان: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famid</dc:creator>
  <cp:lastModifiedBy>intel-co</cp:lastModifiedBy>
  <cp:revision>19</cp:revision>
  <cp:lastPrinted>1601-01-01T00:00:00Z</cp:lastPrinted>
  <dcterms:created xsi:type="dcterms:W3CDTF">1601-01-01T00:00:00Z</dcterms:created>
  <dcterms:modified xsi:type="dcterms:W3CDTF">2016-08-17T14:42:41Z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